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88" r:id="rId2"/>
    <p:sldId id="377" r:id="rId3"/>
    <p:sldId id="380" r:id="rId4"/>
    <p:sldId id="382" r:id="rId5"/>
    <p:sldId id="379" r:id="rId6"/>
    <p:sldId id="381" r:id="rId7"/>
    <p:sldId id="378" r:id="rId8"/>
    <p:sldId id="387" r:id="rId9"/>
    <p:sldId id="386" r:id="rId10"/>
    <p:sldId id="385" r:id="rId11"/>
    <p:sldId id="384" r:id="rId12"/>
    <p:sldId id="396" r:id="rId13"/>
    <p:sldId id="395" r:id="rId14"/>
    <p:sldId id="390" r:id="rId15"/>
    <p:sldId id="397" r:id="rId16"/>
    <p:sldId id="391" r:id="rId17"/>
    <p:sldId id="392" r:id="rId18"/>
    <p:sldId id="393" r:id="rId19"/>
    <p:sldId id="394" r:id="rId20"/>
    <p:sldId id="398" r:id="rId21"/>
    <p:sldId id="401" r:id="rId22"/>
    <p:sldId id="400" r:id="rId23"/>
    <p:sldId id="399" r:id="rId24"/>
    <p:sldId id="406" r:id="rId25"/>
    <p:sldId id="404" r:id="rId26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b="1" i="1" u="sng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6000" b="1" i="1" u="sng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6000" b="1" i="1" u="sng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6000" b="1" i="1" u="sng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6000" b="1" i="1" u="sng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5pPr>
    <a:lvl6pPr marL="2286000" algn="l" defTabSz="914400" rtl="0" eaLnBrk="1" latinLnBrk="0" hangingPunct="1">
      <a:defRPr sz="6000" b="1" i="1" u="sng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6pPr>
    <a:lvl7pPr marL="2743200" algn="l" defTabSz="914400" rtl="0" eaLnBrk="1" latinLnBrk="0" hangingPunct="1">
      <a:defRPr sz="6000" b="1" i="1" u="sng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7pPr>
    <a:lvl8pPr marL="3200400" algn="l" defTabSz="914400" rtl="0" eaLnBrk="1" latinLnBrk="0" hangingPunct="1">
      <a:defRPr sz="6000" b="1" i="1" u="sng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8pPr>
    <a:lvl9pPr marL="3657600" algn="l" defTabSz="914400" rtl="0" eaLnBrk="1" latinLnBrk="0" hangingPunct="1">
      <a:defRPr sz="6000" b="1" i="1" u="sng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C1C1C"/>
    <a:srgbClr val="663300"/>
    <a:srgbClr val="63E3FD"/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0503" autoAdjust="0"/>
  </p:normalViewPr>
  <p:slideViewPr>
    <p:cSldViewPr>
      <p:cViewPr varScale="1">
        <p:scale>
          <a:sx n="63" d="100"/>
          <a:sy n="63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u="none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u="none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CBAFC1-D495-456E-923A-E1114619DB4A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u="none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u="none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4813D-39D7-467B-9315-8F61BB6D6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2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45D2E31-0722-4DEA-8A34-50074698A323}" type="slidenum">
              <a:rPr lang="en-AU" sz="1200" b="0" i="0" u="none">
                <a:latin typeface="Calibri" pitchFamily="34" charset="0"/>
              </a:rPr>
              <a:pPr algn="r" eaLnBrk="1" hangingPunct="1"/>
              <a:t>2</a:t>
            </a:fld>
            <a:endParaRPr lang="en-AU" sz="1200" b="0" i="0" u="none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4DCC-8485-4658-BD93-88C51531B0C9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CDD7-D3BA-4107-86E9-FEECACCF1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5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49A59-4D44-4B1A-8CD3-B768E43A5D1D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3D58-B972-4001-88D2-80AADEF22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4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DDAE9-D96E-444C-A2FF-B3E3FAD635FA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A76C-C18B-461B-B871-C59A07CB9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2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AFE44-8AC3-43A9-A30B-8395AA869A39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331C4A-C99A-488D-93F2-DBE104B6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60728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004617-DE10-4464-A7F9-D13DAD1F35ED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4492C4-4D9E-43DA-A685-459024E3D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51611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D257-EA4C-4B8D-BBF2-81C6B3E91B14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5BC6-C8AD-4819-9920-E6F530151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4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550B-C7FA-4DEB-B14C-55870A278EB2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833A-C9FD-4369-913D-DE6A5A40C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7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0B15-8D9E-46CB-B67A-BF8869E82F9A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29B7-387B-4426-A90E-34AB7CBD5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4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53D2-4B55-41B5-8F5E-4A0E9BCF4F22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BCDD-6C25-404F-BE65-8F3D06F3A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DF068-EBDF-4C55-84C7-56D19CCC6E38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5A5C-FA65-48ED-A80A-157D3D08F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5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5E951-B562-4EF3-9EA7-009F9917F169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7604-8F15-40E9-AA42-AA4AF2C4D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9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E8EB-C2C8-4A08-9AAE-7E3788906177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8E773-0941-4992-AA89-8AFD1E345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9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5FFF-45EB-430E-9267-216922A9101A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94B05-3412-4C5E-B339-2DE8D3EF2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u="none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C3957D-0752-47E5-978C-CA482B1B72C4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u="none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u="none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53347F-FD96-4909-A109-9E5F3E708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0.wav"/><Relationship Id="rId5" Type="http://schemas.openxmlformats.org/officeDocument/2006/relationships/image" Target="../media/image7.jpeg"/><Relationship Id="rId4" Type="http://schemas.openxmlformats.org/officeDocument/2006/relationships/hyperlink" Target="http://s1269.photobucket.com/albums/jj593/Tessa_Santos-Eastgate/?action=view&amp;current=27b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2.wav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3.wav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2.wav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6.wav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6.wav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3.wav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audio" Target="../media/audio17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8.wav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9.wav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Slide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2743200" y="4876800"/>
            <a:ext cx="601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Stem cells……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838200" y="-85725"/>
            <a:ext cx="37925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Welc</a:t>
            </a:r>
            <a:r>
              <a:rPr lang="en-US" sz="8800">
                <a:latin typeface="Creepy" pitchFamily="82" charset="0"/>
              </a:rPr>
              <a:t>o</a:t>
            </a:r>
            <a:r>
              <a:rPr lang="en-US"/>
              <a:t>me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811213" y="1219200"/>
            <a:ext cx="8408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To our Presentation 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2971800" y="2492375"/>
            <a:ext cx="2209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eepy" pitchFamily="82" charset="0"/>
              </a:rPr>
              <a:t>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  <p:sndAc>
          <p:stSnd>
            <p:snd r:embed="rId2" name="applause.wav"/>
          </p:stSnd>
        </p:sndAc>
      </p:transition>
    </mc:Choice>
    <mc:Fallback xmlns="">
      <p:transition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0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0226" name="Picture 2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52400" y="1524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u="none"/>
              <a:t>Embryonic Stem Cells</a:t>
            </a:r>
          </a:p>
        </p:txBody>
      </p:sp>
      <p:pic>
        <p:nvPicPr>
          <p:cNvPr id="180229" name="Picture 5" descr="Photobucket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382000" cy="5029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hred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7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9202" name="Picture 2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0" y="-11113"/>
            <a:ext cx="5102225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u="none"/>
              <a:t>Adult Stem Cells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822325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0" u="none"/>
              <a:t>An undifferentiated cells found among specialized or differentiated cells in a tissue or organ after birth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2895600"/>
            <a:ext cx="4572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0" u="none"/>
              <a:t>Skin </a:t>
            </a:r>
          </a:p>
          <a:p>
            <a:r>
              <a:rPr lang="en-US" sz="4000" b="0" u="none"/>
              <a:t>Fat Cells</a:t>
            </a:r>
          </a:p>
          <a:p>
            <a:r>
              <a:rPr lang="en-US" sz="4000" b="0" u="none"/>
              <a:t>Bone marrow</a:t>
            </a:r>
          </a:p>
          <a:p>
            <a:r>
              <a:rPr lang="en-US" sz="4000" b="0" u="none"/>
              <a:t>Brain</a:t>
            </a:r>
          </a:p>
          <a:p>
            <a:r>
              <a:rPr lang="en-US" sz="4000" b="0" u="none"/>
              <a:t>Many other organs &amp; tissues</a:t>
            </a:r>
          </a:p>
        </p:txBody>
      </p:sp>
      <p:pic>
        <p:nvPicPr>
          <p:cNvPr id="179206" name="Picture 6" descr="fat-stem-ce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819400"/>
            <a:ext cx="4267200" cy="4038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  <p:sndAc>
          <p:stSnd>
            <p:snd r:embed="rId2" name="laser.wav"/>
          </p:stSnd>
        </p:sndAc>
      </p:transition>
    </mc:Choice>
    <mc:Fallback xmlns="">
      <p:transition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5586" name="Picture 2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0" y="0"/>
            <a:ext cx="768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cs typeface="Times New Roman" pitchFamily="18" charset="0"/>
              </a:rPr>
              <a:t>Induced Pluripotent Stem Cells</a:t>
            </a:r>
          </a:p>
        </p:txBody>
      </p:sp>
      <p:pic>
        <p:nvPicPr>
          <p:cNvPr id="195588" name="Picture 4" descr="1-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3055" r="1460" b="12216"/>
          <a:stretch>
            <a:fillRect/>
          </a:stretch>
        </p:blipFill>
        <p:spPr>
          <a:xfrm>
            <a:off x="609600" y="1066800"/>
            <a:ext cx="8001000" cy="533400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gallery dir="l"/>
        <p:sndAc>
          <p:stSnd>
            <p:snd r:embed="rId2" name="suction.wav"/>
          </p:stSnd>
        </p:sndAc>
      </p:transition>
    </mc:Choice>
    <mc:Fallback xmlns="">
      <p:transition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62" name="Picture 2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563" name="Rectangle 5"/>
          <p:cNvSpPr>
            <a:spLocks noChangeArrowheads="1"/>
          </p:cNvSpPr>
          <p:nvPr/>
        </p:nvSpPr>
        <p:spPr bwMode="auto">
          <a:xfrm>
            <a:off x="0" y="1524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n-US" sz="4800" u="none"/>
              <a:t>Bone Marrow</a:t>
            </a:r>
            <a:endParaRPr lang="en-US" sz="2000" u="none"/>
          </a:p>
        </p:txBody>
      </p:sp>
      <p:pic>
        <p:nvPicPr>
          <p:cNvPr id="194564" name="Picture 4" descr="Location%20of%20Active%20Bone%20Marrow%20in%20an%20Adu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762000"/>
            <a:ext cx="5562600" cy="2627313"/>
          </a:xfrm>
        </p:spPr>
      </p:pic>
      <p:sp>
        <p:nvSpPr>
          <p:cNvPr id="194567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b="0" i="0" u="none"/>
              <a:t>Found in </a:t>
            </a:r>
            <a:r>
              <a:rPr lang="en-US" sz="2800" b="0" i="0" u="none">
                <a:solidFill>
                  <a:schemeClr val="tx1"/>
                </a:solidFill>
              </a:rPr>
              <a:t>spongy bone where bloo</a:t>
            </a:r>
            <a:r>
              <a:rPr lang="en-US" sz="2800" b="0" i="0" u="none"/>
              <a:t>d cells form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b="0" i="0" u="none"/>
              <a:t>Used to </a:t>
            </a:r>
            <a:r>
              <a:rPr lang="en-US" sz="2800" b="0" i="0" u="none">
                <a:solidFill>
                  <a:schemeClr val="tx1"/>
                </a:solidFill>
              </a:rPr>
              <a:t>replace damaged or</a:t>
            </a:r>
            <a:r>
              <a:rPr lang="en-US" sz="2800" b="0" i="0" u="none"/>
              <a:t> </a:t>
            </a:r>
            <a:r>
              <a:rPr lang="en-US" sz="2800" b="0" i="0" u="none">
                <a:solidFill>
                  <a:schemeClr val="tx1"/>
                </a:solidFill>
              </a:rPr>
              <a:t>destr</a:t>
            </a:r>
            <a:r>
              <a:rPr lang="en-US" sz="2800" b="0" i="0" u="none"/>
              <a:t>oyed bone marrow wit</a:t>
            </a:r>
            <a:r>
              <a:rPr lang="en-US" sz="2800" b="0" i="0" u="none">
                <a:solidFill>
                  <a:schemeClr val="tx1"/>
                </a:solidFill>
              </a:rPr>
              <a:t>h healthy bone marrow</a:t>
            </a:r>
            <a:r>
              <a:rPr lang="en-US" sz="2800" b="0" i="0" u="none"/>
              <a:t> stem cells.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b="0" i="0" u="none"/>
              <a:t>treat patient</a:t>
            </a:r>
            <a:r>
              <a:rPr lang="en-US" sz="2800" b="0" i="0" u="none">
                <a:solidFill>
                  <a:schemeClr val="tx1"/>
                </a:solidFill>
              </a:rPr>
              <a:t>s diagnosed with</a:t>
            </a:r>
            <a:r>
              <a:rPr lang="en-US" sz="2800" b="0" i="0" u="none"/>
              <a:t> leukemia, aplastic anemia, and lym</a:t>
            </a:r>
            <a:r>
              <a:rPr lang="en-US" sz="2800" b="0" i="0" u="none">
                <a:solidFill>
                  <a:schemeClr val="tx1"/>
                </a:solidFill>
              </a:rPr>
              <a:t>phomas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b="0" i="0" u="none"/>
              <a:t>Need a greater histological immunocompatibility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type.wav"/>
          </p:stSnd>
        </p:sndAc>
      </p:transition>
    </mc:Choice>
    <mc:Fallback xmlns="">
      <p:transition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9442" name="Picture 2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9443" name="Rectangle 5"/>
          <p:cNvSpPr>
            <a:spLocks noChangeArrowheads="1"/>
          </p:cNvSpPr>
          <p:nvPr/>
        </p:nvSpPr>
        <p:spPr bwMode="auto">
          <a:xfrm>
            <a:off x="76200" y="228600"/>
            <a:ext cx="8077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n-US" sz="3600" u="none"/>
              <a:t>Umbilical cord stem cells</a:t>
            </a:r>
          </a:p>
        </p:txBody>
      </p:sp>
      <p:pic>
        <p:nvPicPr>
          <p:cNvPr id="189444" name="Picture 4" descr="cordblo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914400"/>
            <a:ext cx="5867400" cy="2286000"/>
          </a:xfrm>
        </p:spPr>
      </p:pic>
      <p:sp>
        <p:nvSpPr>
          <p:cNvPr id="189447" name="Rectangle 2"/>
          <p:cNvSpPr>
            <a:spLocks noChangeArrowheads="1"/>
          </p:cNvSpPr>
          <p:nvPr/>
        </p:nvSpPr>
        <p:spPr bwMode="auto">
          <a:xfrm>
            <a:off x="457200" y="3657600"/>
            <a:ext cx="81534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600" b="0" u="none"/>
              <a:t>Also </a:t>
            </a:r>
            <a:r>
              <a:rPr lang="en-US" sz="3600" b="0" u="none">
                <a:solidFill>
                  <a:schemeClr val="tx1"/>
                </a:solidFill>
              </a:rPr>
              <a:t>Known as Wharton’</a:t>
            </a:r>
            <a:r>
              <a:rPr lang="en-US" sz="3600" b="0" u="none"/>
              <a:t>s Jelly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600" b="0" u="none"/>
              <a:t>Adult </a:t>
            </a:r>
            <a:r>
              <a:rPr lang="en-US" sz="3600" b="0" u="none">
                <a:solidFill>
                  <a:schemeClr val="tx1"/>
                </a:solidFill>
              </a:rPr>
              <a:t>stem cells of infant</a:t>
            </a:r>
            <a:r>
              <a:rPr lang="en-US" sz="3600" b="0" u="none"/>
              <a:t> origin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600" b="0" u="none"/>
              <a:t>Less in</a:t>
            </a:r>
            <a:r>
              <a:rPr lang="en-US" sz="3600" b="0" u="none">
                <a:solidFill>
                  <a:schemeClr val="tx1"/>
                </a:solidFill>
              </a:rPr>
              <a:t>vasive than bon</a:t>
            </a:r>
            <a:r>
              <a:rPr lang="en-US" sz="3600" b="0" u="none"/>
              <a:t>e marrow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600" b="0" u="none"/>
              <a:t>Greater co</a:t>
            </a:r>
            <a:r>
              <a:rPr lang="en-US" sz="3600" b="0" u="none">
                <a:solidFill>
                  <a:schemeClr val="tx1"/>
                </a:solidFill>
              </a:rPr>
              <a:t>mpatibility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600" b="0" u="none"/>
              <a:t>Less expensive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  <p:sndAc>
          <p:stSnd>
            <p:snd r:embed="rId2" name="suction.wav"/>
          </p:stSnd>
        </p:sndAc>
      </p:transition>
    </mc:Choice>
    <mc:Fallback xmlns="">
      <p:transition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Slide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6611" name="Rectangle 2"/>
          <p:cNvSpPr>
            <a:spLocks noChangeArrowheads="1"/>
          </p:cNvSpPr>
          <p:nvPr/>
        </p:nvSpPr>
        <p:spPr bwMode="auto">
          <a:xfrm>
            <a:off x="76200" y="-76200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n-US" sz="4400" u="none"/>
              <a:t>Umbilical cord stem cells</a:t>
            </a:r>
            <a:endParaRPr lang="en-US" u="none"/>
          </a:p>
        </p:txBody>
      </p:sp>
      <p:sp>
        <p:nvSpPr>
          <p:cNvPr id="196612" name="Rectangle 3"/>
          <p:cNvSpPr>
            <a:spLocks noChangeArrowheads="1"/>
          </p:cNvSpPr>
          <p:nvPr/>
        </p:nvSpPr>
        <p:spPr bwMode="auto">
          <a:xfrm>
            <a:off x="381000" y="1447800"/>
            <a:ext cx="85344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0" hangingPunct="0">
              <a:lnSpc>
                <a:spcPct val="80000"/>
              </a:lnSpc>
              <a:spcBef>
                <a:spcPct val="30000"/>
              </a:spcBef>
              <a:buFont typeface="Arial" charset="0"/>
              <a:buNone/>
            </a:pPr>
            <a:r>
              <a:rPr lang="en-US" sz="4400" b="0" i="0" u="none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3600" b="0" u="none"/>
              <a:t>Three important functions: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30000"/>
              </a:spcBef>
              <a:buFont typeface="Arial" charset="0"/>
              <a:buNone/>
            </a:pPr>
            <a:endParaRPr lang="en-US" sz="3600" b="0" u="none"/>
          </a:p>
          <a:p>
            <a:pPr marL="533400" indent="-533400" eaLnBrk="0" hangingPunct="0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en-US" sz="3600" u="none"/>
              <a:t>Pla</a:t>
            </a:r>
            <a:r>
              <a:rPr lang="en-US" sz="3600" u="none">
                <a:solidFill>
                  <a:schemeClr val="tx1"/>
                </a:solidFill>
              </a:rPr>
              <a:t>sticity</a:t>
            </a:r>
            <a:r>
              <a:rPr lang="en-US" sz="3600" b="0" u="none">
                <a:solidFill>
                  <a:schemeClr val="tx1"/>
                </a:solidFill>
              </a:rPr>
              <a:t>: Potential</a:t>
            </a:r>
            <a:r>
              <a:rPr lang="en-US" sz="3600" b="0" u="none"/>
              <a:t> </a:t>
            </a:r>
            <a:r>
              <a:rPr lang="en-US" sz="3600" b="0" u="none">
                <a:solidFill>
                  <a:schemeClr val="tx1"/>
                </a:solidFill>
              </a:rPr>
              <a:t>to </a:t>
            </a:r>
            <a:r>
              <a:rPr lang="en-US" sz="3600" b="0" u="none"/>
              <a:t>change into oth</a:t>
            </a:r>
            <a:r>
              <a:rPr lang="en-US" sz="3600" b="0" u="none">
                <a:solidFill>
                  <a:schemeClr val="tx1"/>
                </a:solidFill>
              </a:rPr>
              <a:t>er cell types like</a:t>
            </a:r>
            <a:r>
              <a:rPr lang="en-US" sz="3600" b="0" u="none"/>
              <a:t> </a:t>
            </a:r>
            <a:r>
              <a:rPr lang="en-US" sz="3600" b="0" u="none">
                <a:solidFill>
                  <a:schemeClr val="tx1"/>
                </a:solidFill>
              </a:rPr>
              <a:t>nerv</a:t>
            </a:r>
            <a:r>
              <a:rPr lang="en-US" sz="3600" b="0" u="none"/>
              <a:t>e cells 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en-US" sz="3600" u="none"/>
              <a:t>Ho</a:t>
            </a:r>
            <a:r>
              <a:rPr lang="en-US" sz="3600" u="none">
                <a:solidFill>
                  <a:schemeClr val="tx1"/>
                </a:solidFill>
              </a:rPr>
              <a:t>ming:</a:t>
            </a:r>
            <a:r>
              <a:rPr lang="en-US" sz="3600" b="0" u="none">
                <a:solidFill>
                  <a:schemeClr val="tx1"/>
                </a:solidFill>
              </a:rPr>
              <a:t> To travel</a:t>
            </a:r>
            <a:r>
              <a:rPr lang="en-US" sz="3600" b="0" u="none"/>
              <a:t> </a:t>
            </a:r>
            <a:r>
              <a:rPr lang="en-US" sz="3600" b="0" u="none">
                <a:solidFill>
                  <a:schemeClr val="tx1"/>
                </a:solidFill>
              </a:rPr>
              <a:t>to th</a:t>
            </a:r>
            <a:r>
              <a:rPr lang="en-US" sz="3600" b="0" u="none"/>
              <a:t>e site of tissue </a:t>
            </a:r>
            <a:r>
              <a:rPr lang="en-US" sz="3600" b="0" u="none">
                <a:solidFill>
                  <a:schemeClr val="tx1"/>
                </a:solidFill>
              </a:rPr>
              <a:t>damage</a:t>
            </a:r>
            <a:r>
              <a:rPr lang="en-US" sz="3600" b="0" u="none"/>
              <a:t> 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en-US" sz="3600" u="none"/>
              <a:t>Engra</a:t>
            </a:r>
            <a:r>
              <a:rPr lang="en-US" sz="3600" u="none">
                <a:solidFill>
                  <a:schemeClr val="tx1"/>
                </a:solidFill>
              </a:rPr>
              <a:t>ftment:</a:t>
            </a:r>
            <a:r>
              <a:rPr lang="en-US" sz="3600" b="0" u="none"/>
              <a:t> </a:t>
            </a:r>
            <a:r>
              <a:rPr lang="en-US" sz="3600" b="0" u="none">
                <a:solidFill>
                  <a:schemeClr val="tx1"/>
                </a:solidFill>
              </a:rPr>
              <a:t>To unite</a:t>
            </a:r>
            <a:r>
              <a:rPr lang="en-US" sz="3600" b="0" u="none"/>
              <a:t> with other tissues</a:t>
            </a:r>
            <a:r>
              <a:rPr lang="en-US" sz="4000" b="0" i="0" u="none">
                <a:solidFill>
                  <a:schemeClr val="tx1"/>
                </a:solidFill>
                <a:latin typeface="Arial" charset="0"/>
              </a:rPr>
              <a:t> 		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30000"/>
              </a:spcBef>
              <a:buFont typeface="Arial" charset="0"/>
              <a:buNone/>
            </a:pPr>
            <a:r>
              <a:rPr lang="en-US" sz="4000" b="0" i="0" u="none">
                <a:solidFill>
                  <a:schemeClr val="tx1"/>
                </a:solidFill>
                <a:latin typeface="Arial" charset="0"/>
              </a:rPr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  <p:sndAc>
          <p:stSnd>
            <p:snd r:embed="rId2" name="whoosh.wav"/>
          </p:stSnd>
        </p:sndAc>
      </p:transition>
    </mc:Choice>
    <mc:Fallback xmlns="">
      <p:transition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66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Slide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-76200" y="-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US" altLang="en-US" sz="4400" u="none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Stem Cell Applications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228600" y="974725"/>
            <a:ext cx="82296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4000" b="0" i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Tissue repair</a:t>
            </a:r>
          </a:p>
          <a:p>
            <a:pPr lvl="1" eaLnBrk="1" hangingPunct="1"/>
            <a:r>
              <a:rPr lang="en-US" sz="4000" b="0" i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- nerve, </a:t>
            </a:r>
            <a:r>
              <a:rPr lang="en-US" sz="4000" b="0" i="0" u="none">
                <a:latin typeface="Bookman Old Style" pitchFamily="18" charset="0"/>
                <a:cs typeface="Times New Roman" pitchFamily="18" charset="0"/>
              </a:rPr>
              <a:t>heart,</a:t>
            </a:r>
            <a:r>
              <a:rPr lang="en-US" sz="4000" b="0" i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4000" b="0" i="0" u="none">
                <a:latin typeface="Bookman Old Style" pitchFamily="18" charset="0"/>
                <a:cs typeface="Times New Roman" pitchFamily="18" charset="0"/>
              </a:rPr>
              <a:t>mu</a:t>
            </a:r>
            <a:r>
              <a:rPr lang="en-US" sz="4000" b="0" i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scle, organ, skin</a:t>
            </a:r>
          </a:p>
          <a:p>
            <a:pPr eaLnBrk="1" hangingPunct="1">
              <a:buFontTx/>
              <a:buChar char="•"/>
            </a:pPr>
            <a:r>
              <a:rPr lang="en-US" sz="4000" b="0" i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Canc</a:t>
            </a:r>
            <a:r>
              <a:rPr lang="en-US" sz="4000" b="0" i="0" u="none">
                <a:latin typeface="Bookman Old Style" pitchFamily="18" charset="0"/>
                <a:cs typeface="Times New Roman" pitchFamily="18" charset="0"/>
              </a:rPr>
              <a:t>ers</a:t>
            </a:r>
          </a:p>
          <a:p>
            <a:pPr eaLnBrk="1" hangingPunct="1">
              <a:buFontTx/>
              <a:buChar char="•"/>
            </a:pPr>
            <a:r>
              <a:rPr lang="en-US" sz="4000" b="0" i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Auto</a:t>
            </a:r>
            <a:r>
              <a:rPr lang="en-US" sz="4000" b="0" i="0" u="none">
                <a:latin typeface="Bookman Old Style" pitchFamily="18" charset="0"/>
                <a:cs typeface="Times New Roman" pitchFamily="18" charset="0"/>
              </a:rPr>
              <a:t>immune diseases</a:t>
            </a:r>
          </a:p>
          <a:p>
            <a:pPr lvl="1" eaLnBrk="1" hangingPunct="1"/>
            <a:r>
              <a:rPr lang="en-US" sz="4000" b="0" i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- dia</a:t>
            </a:r>
            <a:r>
              <a:rPr lang="en-US" sz="4000" b="0" i="0" u="none">
                <a:latin typeface="Bookman Old Style" pitchFamily="18" charset="0"/>
                <a:cs typeface="Times New Roman" pitchFamily="18" charset="0"/>
              </a:rPr>
              <a:t>betes, rheumatoid</a:t>
            </a:r>
            <a:r>
              <a:rPr lang="en-US" sz="4000" b="0" i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arthr</a:t>
            </a:r>
            <a:r>
              <a:rPr lang="en-US" sz="4000" b="0" i="0" u="none">
                <a:latin typeface="Bookman Old Style" pitchFamily="18" charset="0"/>
                <a:cs typeface="Times New Roman" pitchFamily="18" charset="0"/>
              </a:rPr>
              <a:t>itis, 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  <p:sndAc>
          <p:stSnd>
            <p:snd r:embed="rId2" name="wind.wav"/>
          </p:stSnd>
        </p:sndAc>
      </p:transition>
    </mc:Choice>
    <mc:Fallback xmlns="">
      <p:transition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1490" name="Picture 2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58013"/>
          </a:xfrm>
        </p:spPr>
      </p:pic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600200" y="228600"/>
            <a:ext cx="46101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u="none">
                <a:cs typeface="Times New Roman" pitchFamily="18" charset="0"/>
              </a:rPr>
              <a:t>Tissue Repair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304800" y="4343400"/>
            <a:ext cx="70262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6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Regene</a:t>
            </a:r>
            <a:r>
              <a:rPr lang="en-US" sz="3600" b="0" u="none">
                <a:latin typeface="Bookman Old Style" pitchFamily="18" charset="0"/>
                <a:cs typeface="Times New Roman" pitchFamily="18" charset="0"/>
              </a:rPr>
              <a:t>rate</a:t>
            </a:r>
            <a:r>
              <a:rPr lang="en-US" sz="36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0" u="none">
                <a:latin typeface="Bookman Old Style" pitchFamily="18" charset="0"/>
                <a:cs typeface="Times New Roman" pitchFamily="18" charset="0"/>
              </a:rPr>
              <a:t>spinal cord,</a:t>
            </a:r>
            <a:r>
              <a:rPr lang="en-US" sz="36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heart tis</a:t>
            </a:r>
            <a:r>
              <a:rPr lang="en-US" sz="3600" b="0" u="none">
                <a:latin typeface="Bookman Old Style" pitchFamily="18" charset="0"/>
                <a:cs typeface="Times New Roman" pitchFamily="18" charset="0"/>
              </a:rPr>
              <a:t>sue</a:t>
            </a:r>
            <a:r>
              <a:rPr lang="en-US" sz="36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0" u="none">
                <a:latin typeface="Bookman Old Style" pitchFamily="18" charset="0"/>
                <a:cs typeface="Times New Roman" pitchFamily="18" charset="0"/>
              </a:rPr>
              <a:t>or any</a:t>
            </a:r>
            <a:r>
              <a:rPr lang="en-US" sz="36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0" u="none">
                <a:latin typeface="Bookman Old Style" pitchFamily="18" charset="0"/>
                <a:cs typeface="Times New Roman" pitchFamily="18" charset="0"/>
              </a:rPr>
              <a:t>oth</a:t>
            </a:r>
            <a:r>
              <a:rPr lang="en-US" sz="36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er major tiss</a:t>
            </a:r>
            <a:r>
              <a:rPr lang="en-US" sz="3600" b="0" u="none">
                <a:latin typeface="Bookman Old Style" pitchFamily="18" charset="0"/>
                <a:cs typeface="Times New Roman" pitchFamily="18" charset="0"/>
              </a:rPr>
              <a:t>ue</a:t>
            </a:r>
            <a:r>
              <a:rPr lang="en-US" sz="36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600" b="0" u="none">
                <a:latin typeface="Bookman Old Style" pitchFamily="18" charset="0"/>
                <a:cs typeface="Times New Roman" pitchFamily="18" charset="0"/>
              </a:rPr>
              <a:t>in the</a:t>
            </a:r>
            <a:r>
              <a:rPr lang="en-US" sz="36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body.</a:t>
            </a:r>
          </a:p>
        </p:txBody>
      </p:sp>
      <p:pic>
        <p:nvPicPr>
          <p:cNvPr id="191493" name="Picture 5" descr="spinalcor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219200"/>
            <a:ext cx="3048000" cy="304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  <p:sndAc>
          <p:stSnd>
            <p:snd r:embed="rId2" name="drumroll.wav"/>
          </p:stSnd>
        </p:sndAc>
      </p:transition>
    </mc:Choice>
    <mc:Fallback xmlns="">
      <p:transition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8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2514" name="Picture 2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914400" y="152400"/>
            <a:ext cx="46577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u="none">
                <a:cs typeface="Times New Roman" pitchFamily="18" charset="0"/>
              </a:rPr>
              <a:t>Heart Disease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228600" y="4587875"/>
            <a:ext cx="8001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2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Adult bon</a:t>
            </a:r>
            <a:r>
              <a:rPr lang="en-US" sz="3200" b="0" u="none">
                <a:latin typeface="Bookman Old Style" pitchFamily="18" charset="0"/>
                <a:cs typeface="Times New Roman" pitchFamily="18" charset="0"/>
              </a:rPr>
              <a:t>e marrow stem</a:t>
            </a:r>
            <a:r>
              <a:rPr lang="en-US" sz="32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c</a:t>
            </a:r>
            <a:r>
              <a:rPr lang="en-US" sz="3200" b="0" u="none">
                <a:latin typeface="Bookman Old Style" pitchFamily="18" charset="0"/>
                <a:cs typeface="Times New Roman" pitchFamily="18" charset="0"/>
              </a:rPr>
              <a:t>e</a:t>
            </a:r>
            <a:r>
              <a:rPr lang="en-US" sz="32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lls injected into </a:t>
            </a:r>
            <a:r>
              <a:rPr lang="en-US" sz="3200" b="0" u="none">
                <a:latin typeface="Bookman Old Style" pitchFamily="18" charset="0"/>
                <a:cs typeface="Times New Roman" pitchFamily="18" charset="0"/>
              </a:rPr>
              <a:t>the hearts</a:t>
            </a:r>
            <a:r>
              <a:rPr lang="en-US" sz="32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200" b="0" u="none">
                <a:latin typeface="Bookman Old Style" pitchFamily="18" charset="0"/>
                <a:cs typeface="Times New Roman" pitchFamily="18" charset="0"/>
              </a:rPr>
              <a:t>ar</a:t>
            </a:r>
            <a:r>
              <a:rPr lang="en-US" sz="32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e believed to improve car</a:t>
            </a:r>
            <a:r>
              <a:rPr lang="en-US" sz="3200" b="0" u="none">
                <a:latin typeface="Bookman Old Style" pitchFamily="18" charset="0"/>
                <a:cs typeface="Times New Roman" pitchFamily="18" charset="0"/>
              </a:rPr>
              <a:t>diac fu</a:t>
            </a:r>
            <a:r>
              <a:rPr lang="en-US" sz="3200" b="0" u="none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nction in victims of heart failure or heart attack</a:t>
            </a:r>
          </a:p>
        </p:txBody>
      </p:sp>
      <p:pic>
        <p:nvPicPr>
          <p:cNvPr id="192517" name="Picture 5" descr="ch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143000"/>
            <a:ext cx="5334000" cy="3429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erris dir="l"/>
        <p:sndAc>
          <p:stSnd>
            <p:snd r:embed="rId2" name="explode.wav"/>
          </p:stSnd>
        </p:sndAc>
      </p:transition>
    </mc:Choice>
    <mc:Fallback xmlns="">
      <p:transition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3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3538" name="Picture 2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19354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304800"/>
          <a:ext cx="84582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5" name="Bitmap Image" r:id="rId5" imgW="3828571" imgH="2876190" progId="Paint.Picture">
                  <p:embed/>
                </p:oleObj>
              </mc:Choice>
              <mc:Fallback>
                <p:oleObj name="Bitmap Image" r:id="rId5" imgW="3828571" imgH="287619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4582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  <p:sndAc>
          <p:stSnd>
            <p:snd r:embed="rId3" name="chimes.wav"/>
          </p:stSnd>
        </p:sndAc>
      </p:transition>
    </mc:Choice>
    <mc:Fallback xmlns="">
      <p:transition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Slid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990600" y="158750"/>
            <a:ext cx="4654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u="none"/>
              <a:t>Stem Cells</a:t>
            </a:r>
          </a:p>
        </p:txBody>
      </p:sp>
      <p:pic>
        <p:nvPicPr>
          <p:cNvPr id="160773" name="Picture 5" descr="PRinc_rm_composite_SEM_of_cell_divi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924800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1" name="Rectangle 1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02" name="Picture 2" descr="Slide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4804" name="Picture 3" descr="GC-block-progenit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8"/>
          <a:stretch>
            <a:fillRect/>
          </a:stretch>
        </p:blipFill>
        <p:spPr>
          <a:xfrm>
            <a:off x="381000" y="1066800"/>
            <a:ext cx="4114800" cy="5410200"/>
          </a:xfrm>
          <a:noFill/>
          <a:ln w="44450">
            <a:solidFill>
              <a:srgbClr val="CC0099"/>
            </a:solidFill>
            <a:miter lim="800000"/>
            <a:headEnd/>
            <a:tailEnd/>
          </a:ln>
        </p:spPr>
      </p:pic>
      <p:pic>
        <p:nvPicPr>
          <p:cNvPr id="204807" name="Picture 6" descr="hippocampus_nscsblue_neuronsgreen_astrocytesred.jpg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66800"/>
            <a:ext cx="4191000" cy="2667000"/>
          </a:xfrm>
          <a:noFill/>
          <a:ln w="25400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-533400" y="0"/>
            <a:ext cx="967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u="none"/>
              <a:t>Stem cells in the adult brain:</a:t>
            </a:r>
          </a:p>
        </p:txBody>
      </p:sp>
      <p:pic>
        <p:nvPicPr>
          <p:cNvPr id="204810" name="Picture 7" descr="rat NSCs_redastro_greenoligo.gif.jpg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733800"/>
            <a:ext cx="4191000" cy="2667000"/>
          </a:xfrm>
          <a:noFill/>
          <a:ln w="25400">
            <a:solidFill>
              <a:srgbClr val="CC0099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  <p:sndAc>
          <p:stSnd>
            <p:snd r:embed="rId2" name="coin.wav"/>
          </p:stSnd>
        </p:sndAc>
      </p:transition>
    </mc:Choice>
    <mc:Fallback xmlns="">
      <p:transition>
        <p:fade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7874" name="Picture 2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8642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u="none">
                <a:cs typeface="Times New Roman" pitchFamily="18" charset="0"/>
              </a:rPr>
              <a:t>Problems with Adult Stem Cells</a:t>
            </a:r>
          </a:p>
        </p:txBody>
      </p:sp>
      <p:pic>
        <p:nvPicPr>
          <p:cNvPr id="2078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17201" r="10883" b="15637"/>
          <a:stretch>
            <a:fillRect/>
          </a:stretch>
        </p:blipFill>
        <p:spPr>
          <a:xfrm>
            <a:off x="457200" y="914400"/>
            <a:ext cx="8382000" cy="594360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  <p:sndAc>
          <p:stSnd>
            <p:snd r:embed="rId2" name="laser.wav"/>
          </p:stSnd>
        </p:sndAc>
      </p:transition>
    </mc:Choice>
    <mc:Fallback xmlns="">
      <p:transition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6850" name="Picture 2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u="none"/>
              <a:t>Stem cells in mature skeletal muscle:</a:t>
            </a:r>
            <a:r>
              <a:rPr lang="en-US" sz="2800" u="none"/>
              <a:t/>
            </a:r>
            <a:br>
              <a:rPr lang="en-US" sz="2800" u="none"/>
            </a:br>
            <a:r>
              <a:rPr lang="en-US" sz="2800" u="none"/>
              <a:t>Is there power still in our stem cells?</a:t>
            </a:r>
          </a:p>
        </p:txBody>
      </p:sp>
      <p:pic>
        <p:nvPicPr>
          <p:cNvPr id="206852" name="Picture 3" descr="baby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3048000" cy="5086350"/>
          </a:xfrm>
          <a:noFill/>
          <a:ln w="41275">
            <a:solidFill>
              <a:srgbClr val="63E3FD"/>
            </a:solidFill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00400" y="1219200"/>
            <a:ext cx="5562600" cy="5105400"/>
            <a:chOff x="2016" y="1152"/>
            <a:chExt cx="3264" cy="2592"/>
          </a:xfrm>
        </p:grpSpPr>
        <p:pic>
          <p:nvPicPr>
            <p:cNvPr id="206856" name="Picture 7" descr="yay!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152"/>
              <a:ext cx="3264" cy="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57" name="Rectangle 8"/>
            <p:cNvSpPr>
              <a:spLocks noChangeArrowheads="1"/>
            </p:cNvSpPr>
            <p:nvPr/>
          </p:nvSpPr>
          <p:spPr bwMode="auto">
            <a:xfrm>
              <a:off x="2016" y="1152"/>
              <a:ext cx="3264" cy="2592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b="0" i="0" u="none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 isInverted="1"/>
        <p:sndAc>
          <p:stSnd>
            <p:snd r:embed="rId2" name="bomb.wav"/>
          </p:stSnd>
        </p:sndAc>
      </p:transition>
    </mc:Choice>
    <mc:Fallback xmlns="">
      <p:transition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166 -0.06662 L -3.33333E-6 3.40042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Slide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u="none"/>
              <a:t>What is stem cell research?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7239000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 b="0" i="0" u="none"/>
          </a:p>
          <a:p>
            <a:pPr>
              <a:buFontTx/>
              <a:buChar char="•"/>
            </a:pPr>
            <a:r>
              <a:rPr lang="en-US" sz="3200" b="0" i="0" u="none"/>
              <a:t>Understan</a:t>
            </a:r>
            <a:r>
              <a:rPr lang="en-US" sz="3200" b="0" i="0" u="none">
                <a:solidFill>
                  <a:schemeClr val="tx1"/>
                </a:solidFill>
              </a:rPr>
              <a:t>d</a:t>
            </a:r>
            <a:r>
              <a:rPr lang="en-US" sz="3200" b="0" i="0" u="none"/>
              <a:t> </a:t>
            </a:r>
            <a:r>
              <a:rPr lang="en-US" sz="3200" b="0" i="0" u="none">
                <a:solidFill>
                  <a:schemeClr val="tx1"/>
                </a:solidFill>
              </a:rPr>
              <a:t>more about</a:t>
            </a:r>
            <a:r>
              <a:rPr lang="en-US" sz="3200" b="0" i="0" u="none"/>
              <a:t> developm</a:t>
            </a:r>
            <a:r>
              <a:rPr lang="en-US" sz="3200" b="0" i="0" u="none">
                <a:solidFill>
                  <a:schemeClr val="tx1"/>
                </a:solidFill>
              </a:rPr>
              <a:t>ent, aging, disease</a:t>
            </a:r>
          </a:p>
          <a:p>
            <a:r>
              <a:rPr lang="en-US" sz="3200" b="0" i="0" u="none"/>
              <a:t>Experim</a:t>
            </a:r>
            <a:r>
              <a:rPr lang="en-US" sz="3200" b="0" i="0" u="none">
                <a:solidFill>
                  <a:schemeClr val="tx1"/>
                </a:solidFill>
              </a:rPr>
              <a:t>ental</a:t>
            </a:r>
            <a:r>
              <a:rPr lang="en-US" sz="3200" b="0" i="0" u="none"/>
              <a:t> </a:t>
            </a:r>
            <a:r>
              <a:rPr lang="en-US" sz="3200" b="0" i="0" u="none">
                <a:solidFill>
                  <a:schemeClr val="tx1"/>
                </a:solidFill>
              </a:rPr>
              <a:t>model systems</a:t>
            </a:r>
          </a:p>
          <a:p>
            <a:r>
              <a:rPr lang="en-US" sz="3200" b="0" i="0" u="none"/>
              <a:t>Prevent </a:t>
            </a:r>
            <a:r>
              <a:rPr lang="en-US" sz="3200" b="0" i="0" u="none">
                <a:solidFill>
                  <a:schemeClr val="tx1"/>
                </a:solidFill>
              </a:rPr>
              <a:t>or treat diseases</a:t>
            </a:r>
            <a:r>
              <a:rPr lang="en-US" sz="3200" b="0" i="0" u="none"/>
              <a:t> </a:t>
            </a:r>
            <a:r>
              <a:rPr lang="en-US" sz="3200" b="0" i="0" u="none">
                <a:solidFill>
                  <a:schemeClr val="tx1"/>
                </a:solidFill>
              </a:rPr>
              <a:t>and </a:t>
            </a:r>
            <a:r>
              <a:rPr lang="en-US" sz="3200" b="0" i="0" u="none"/>
              <a:t>injuries</a:t>
            </a:r>
          </a:p>
          <a:p>
            <a:pPr>
              <a:buFontTx/>
              <a:buChar char="•"/>
            </a:pPr>
            <a:r>
              <a:rPr lang="en-US" sz="3200" b="0" i="0" u="none"/>
              <a:t>Cell-bas</a:t>
            </a:r>
            <a:r>
              <a:rPr lang="en-US" sz="3200" b="0" i="0" u="none">
                <a:solidFill>
                  <a:schemeClr val="tx1"/>
                </a:solidFill>
              </a:rPr>
              <a:t>ed therapies</a:t>
            </a:r>
          </a:p>
          <a:p>
            <a:r>
              <a:rPr lang="en-US" sz="3200" b="0" i="0" u="none"/>
              <a:t>Pharmaceu</a:t>
            </a:r>
            <a:r>
              <a:rPr lang="en-US" sz="3200" b="0" i="0" u="none">
                <a:solidFill>
                  <a:schemeClr val="tx1"/>
                </a:solidFill>
              </a:rPr>
              <a:t>tical developme</a:t>
            </a:r>
            <a:r>
              <a:rPr lang="en-US" sz="3200" b="0" i="0" u="none"/>
              <a:t>nt </a:t>
            </a:r>
          </a:p>
          <a:p>
            <a:r>
              <a:rPr lang="en-US" sz="3200" b="0" i="0" u="none"/>
              <a:t>Includes testi</a:t>
            </a:r>
            <a:r>
              <a:rPr lang="en-US" sz="3200" b="0" i="0" u="none">
                <a:solidFill>
                  <a:schemeClr val="tx1"/>
                </a:solidFill>
              </a:rPr>
              <a:t>ng</a:t>
            </a:r>
            <a:r>
              <a:rPr lang="en-US" sz="3200" b="0" i="0" u="none"/>
              <a:t> </a:t>
            </a:r>
            <a:r>
              <a:rPr lang="en-US" sz="3200" b="0" i="0" u="none">
                <a:solidFill>
                  <a:schemeClr val="tx1"/>
                </a:solidFill>
              </a:rPr>
              <a:t>and drug</a:t>
            </a:r>
            <a:r>
              <a:rPr lang="en-US" sz="3200" b="0" i="0" u="none"/>
              <a:t> delivery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  <p:sndAc>
          <p:stSnd>
            <p:snd r:embed="rId2" name="type.wav"/>
          </p:stSnd>
        </p:sndAc>
      </p:transition>
    </mc:Choice>
    <mc:Fallback xmlns="">
      <p:transition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Slide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9139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 u="none"/>
              <a:t>Why is Stem Cell Research So Important to All of Us?</a:t>
            </a:r>
            <a:r>
              <a:rPr lang="en-US" sz="4000" b="0" i="0" u="none">
                <a:latin typeface="Arial" charset="0"/>
              </a:rPr>
              <a:t>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1905000"/>
            <a:ext cx="8763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0" u="none"/>
              <a:t>Stem </a:t>
            </a:r>
            <a:r>
              <a:rPr lang="en-US" sz="3600" b="0" u="none">
                <a:solidFill>
                  <a:schemeClr val="tx1"/>
                </a:solidFill>
              </a:rPr>
              <a:t>cells can replace</a:t>
            </a:r>
            <a:r>
              <a:rPr lang="en-US" sz="3600" b="0" u="none"/>
              <a:t> diseased or dam</a:t>
            </a:r>
            <a:r>
              <a:rPr lang="en-US" sz="3600" b="0" u="none">
                <a:solidFill>
                  <a:schemeClr val="tx1"/>
                </a:solidFill>
              </a:rPr>
              <a:t>aged</a:t>
            </a:r>
            <a:r>
              <a:rPr lang="en-US" sz="3600" b="0" u="none"/>
              <a:t> </a:t>
            </a:r>
            <a:r>
              <a:rPr lang="en-US" sz="3600" b="0" u="none">
                <a:solidFill>
                  <a:schemeClr val="tx1"/>
                </a:solidFill>
              </a:rPr>
              <a:t>cells</a:t>
            </a:r>
            <a:r>
              <a:rPr lang="en-US" sz="3600" b="0" u="none"/>
              <a:t> 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0" u="none"/>
              <a:t>Stem </a:t>
            </a:r>
            <a:r>
              <a:rPr lang="en-US" sz="3600" b="0" u="none">
                <a:solidFill>
                  <a:schemeClr val="tx1"/>
                </a:solidFill>
              </a:rPr>
              <a:t>cells allow us to</a:t>
            </a:r>
            <a:r>
              <a:rPr lang="en-US" sz="3600" b="0" u="none"/>
              <a:t> </a:t>
            </a:r>
            <a:r>
              <a:rPr lang="en-US" sz="3600" b="0" u="none">
                <a:solidFill>
                  <a:schemeClr val="tx1"/>
                </a:solidFill>
              </a:rPr>
              <a:t>st</a:t>
            </a:r>
            <a:r>
              <a:rPr lang="en-US" sz="3600" b="0" u="none"/>
              <a:t>udy deve</a:t>
            </a:r>
            <a:r>
              <a:rPr lang="en-US" sz="3600" b="0" u="none">
                <a:solidFill>
                  <a:schemeClr val="tx1"/>
                </a:solidFill>
              </a:rPr>
              <a:t>lopment and genetics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0" u="none"/>
              <a:t>Stem </a:t>
            </a:r>
            <a:r>
              <a:rPr lang="en-US" sz="3600" b="0" u="none">
                <a:solidFill>
                  <a:schemeClr val="tx1"/>
                </a:solidFill>
              </a:rPr>
              <a:t>cells can be used</a:t>
            </a:r>
            <a:r>
              <a:rPr lang="en-US" sz="3600" b="0" u="none"/>
              <a:t> to test differe</a:t>
            </a:r>
            <a:r>
              <a:rPr lang="en-US" sz="3600" b="0" u="none">
                <a:solidFill>
                  <a:schemeClr val="tx1"/>
                </a:solidFill>
              </a:rPr>
              <a:t>nt substances (d</a:t>
            </a:r>
            <a:r>
              <a:rPr lang="en-US" sz="3600" b="0" u="none"/>
              <a:t>rugs and chemic</a:t>
            </a:r>
            <a:r>
              <a:rPr lang="en-US" sz="3600" b="0" u="none">
                <a:solidFill>
                  <a:schemeClr val="tx1"/>
                </a:solidFill>
              </a:rPr>
              <a:t>als)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3600" b="0" u="none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type.wav"/>
          </p:stSnd>
        </p:sndAc>
      </p:transition>
    </mc:Choice>
    <mc:Fallback xmlns="">
      <p:transition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7090" name="Picture 2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21709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990600" y="914400"/>
          <a:ext cx="70104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1" name="Bitmap Image" r:id="rId5" imgW="4580952" imgH="3304762" progId="Paint.Picture">
                  <p:embed/>
                </p:oleObj>
              </mc:Choice>
              <mc:Fallback>
                <p:oleObj name="Bitmap Image" r:id="rId5" imgW="4580952" imgH="330476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70104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4038600" y="4859338"/>
            <a:ext cx="3200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1828800" y="5410200"/>
            <a:ext cx="6042025" cy="641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Thank you for watching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0017"/>
              </p:ext>
            </p:extLst>
          </p:nvPr>
        </p:nvGraphicFramePr>
        <p:xfrm>
          <a:off x="1371600" y="6324600"/>
          <a:ext cx="609600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92D050"/>
                          </a:solidFill>
                        </a:rPr>
                        <a:t>BY:- MADHULA &amp; MADHURI 2</a:t>
                      </a:r>
                      <a:r>
                        <a:rPr lang="en-US" sz="2000" b="1" baseline="30000" dirty="0" smtClean="0">
                          <a:solidFill>
                            <a:srgbClr val="92D050"/>
                          </a:solidFill>
                        </a:rPr>
                        <a:t>nd</a:t>
                      </a:r>
                      <a:r>
                        <a:rPr lang="en-US" sz="2000" b="1" dirty="0" smtClean="0">
                          <a:solidFill>
                            <a:srgbClr val="92D050"/>
                          </a:solidFill>
                        </a:rPr>
                        <a:t> B.Sc(B.G.B)</a:t>
                      </a:r>
                      <a:endParaRPr lang="en-US" sz="2000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dir="out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Slide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en-US" sz="4400" b="0" u="none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Stem Cell History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838200" y="1323975"/>
            <a:ext cx="73914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 u="none"/>
              <a:t>1998 - Researchers first extract stem cells from human embry</a:t>
            </a:r>
            <a:r>
              <a:rPr lang="en-US" altLang="en-US" sz="2400" b="0" u="none">
                <a:solidFill>
                  <a:srgbClr val="663300"/>
                </a:solidFill>
              </a:rPr>
              <a:t>os</a:t>
            </a:r>
            <a:r>
              <a:rPr lang="en-US" altLang="en-US" sz="2400" b="0" u="none"/>
              <a:t> </a:t>
            </a:r>
          </a:p>
          <a:p>
            <a:r>
              <a:rPr lang="en-US" altLang="en-US" sz="2400" b="0" u="none"/>
              <a:t>1999 - Fir</a:t>
            </a:r>
            <a:r>
              <a:rPr lang="en-US" altLang="en-US" sz="2400" b="0" u="none">
                <a:solidFill>
                  <a:srgbClr val="663300"/>
                </a:solidFill>
              </a:rPr>
              <a:t>st Successful human</a:t>
            </a:r>
            <a:r>
              <a:rPr lang="en-US" altLang="en-US" sz="2400" b="0" u="none"/>
              <a:t> transplant of insulin-</a:t>
            </a:r>
            <a:r>
              <a:rPr lang="en-US" altLang="en-US" sz="2400" b="0" u="none">
                <a:solidFill>
                  <a:srgbClr val="663300"/>
                </a:solidFill>
              </a:rPr>
              <a:t>making</a:t>
            </a:r>
            <a:r>
              <a:rPr lang="en-US" altLang="en-US" sz="2400" b="0" u="none"/>
              <a:t> </a:t>
            </a:r>
            <a:r>
              <a:rPr lang="en-US" altLang="en-US" sz="2400" b="0" u="none">
                <a:solidFill>
                  <a:srgbClr val="663300"/>
                </a:solidFill>
              </a:rPr>
              <a:t>cells from cadavers</a:t>
            </a:r>
          </a:p>
          <a:p>
            <a:r>
              <a:rPr lang="en-US" altLang="en-US" sz="2400" b="0" u="none"/>
              <a:t>2001 - </a:t>
            </a:r>
            <a:r>
              <a:rPr lang="en-US" altLang="en-US" sz="2400" b="0" u="none">
                <a:solidFill>
                  <a:srgbClr val="663300"/>
                </a:solidFill>
              </a:rPr>
              <a:t>President Bush restricts</a:t>
            </a:r>
            <a:r>
              <a:rPr lang="en-US" altLang="en-US" sz="2400" b="0" u="none"/>
              <a:t> federal funding for em</a:t>
            </a:r>
            <a:r>
              <a:rPr lang="en-US" altLang="en-US" sz="2400" b="0" u="none">
                <a:solidFill>
                  <a:srgbClr val="663300"/>
                </a:solidFill>
              </a:rPr>
              <a:t>bryonic</a:t>
            </a:r>
            <a:r>
              <a:rPr lang="en-US" altLang="en-US" sz="2400" b="0" u="none"/>
              <a:t> </a:t>
            </a:r>
            <a:r>
              <a:rPr lang="en-US" altLang="en-US" sz="2400" b="0" u="none">
                <a:solidFill>
                  <a:srgbClr val="663300"/>
                </a:solidFill>
              </a:rPr>
              <a:t>stem-cell research</a:t>
            </a:r>
          </a:p>
          <a:p>
            <a:r>
              <a:rPr lang="en-US" altLang="en-US" sz="2400" b="0" u="none"/>
              <a:t>2002 - </a:t>
            </a:r>
            <a:r>
              <a:rPr lang="en-US" altLang="en-US" sz="2400" b="0" u="none">
                <a:solidFill>
                  <a:srgbClr val="663300"/>
                </a:solidFill>
              </a:rPr>
              <a:t>Juvenile Diabetes Research</a:t>
            </a:r>
            <a:r>
              <a:rPr lang="en-US" altLang="en-US" sz="2400" b="0" u="none"/>
              <a:t> Foundation Interna</a:t>
            </a:r>
            <a:r>
              <a:rPr lang="en-US" altLang="en-US" sz="2400" b="0" u="none">
                <a:solidFill>
                  <a:srgbClr val="663300"/>
                </a:solidFill>
              </a:rPr>
              <a:t>tional</a:t>
            </a:r>
            <a:r>
              <a:rPr lang="en-US" altLang="en-US" sz="2400" b="0" u="none"/>
              <a:t> </a:t>
            </a:r>
            <a:r>
              <a:rPr lang="en-US" altLang="en-US" sz="2400" b="0" u="none">
                <a:solidFill>
                  <a:srgbClr val="663300"/>
                </a:solidFill>
              </a:rPr>
              <a:t>creates $20 million</a:t>
            </a:r>
            <a:r>
              <a:rPr lang="en-US" altLang="en-US" sz="2400" b="0" u="none"/>
              <a:t> fund-raising effort to </a:t>
            </a:r>
            <a:r>
              <a:rPr lang="en-US" altLang="en-US" sz="2400" b="0" u="none">
                <a:solidFill>
                  <a:srgbClr val="663300"/>
                </a:solidFill>
              </a:rPr>
              <a:t>support stem-cell research</a:t>
            </a:r>
          </a:p>
          <a:p>
            <a:r>
              <a:rPr lang="en-US" altLang="en-US" sz="2400" b="0" u="none"/>
              <a:t>2002 - </a:t>
            </a:r>
            <a:r>
              <a:rPr lang="en-US" altLang="en-US" sz="2400" b="0" u="none">
                <a:solidFill>
                  <a:srgbClr val="663300"/>
                </a:solidFill>
              </a:rPr>
              <a:t>California ok stem cell research</a:t>
            </a:r>
            <a:r>
              <a:rPr lang="en-US" altLang="en-US" sz="2400" b="0" u="none"/>
              <a:t> </a:t>
            </a:r>
          </a:p>
          <a:p>
            <a:r>
              <a:rPr lang="en-US" altLang="en-US" sz="2400" b="0" u="none"/>
              <a:t>2004 - </a:t>
            </a:r>
            <a:r>
              <a:rPr lang="en-US" altLang="en-US" sz="2400" b="0" u="none">
                <a:solidFill>
                  <a:srgbClr val="663300"/>
                </a:solidFill>
              </a:rPr>
              <a:t>Harvard researchers grow</a:t>
            </a:r>
            <a:r>
              <a:rPr lang="en-US" altLang="en-US" sz="2400" b="0" u="none"/>
              <a:t> stem cells from embryos </a:t>
            </a:r>
            <a:r>
              <a:rPr lang="en-US" altLang="en-US" sz="2400" b="0" u="none">
                <a:solidFill>
                  <a:srgbClr val="663300"/>
                </a:solidFill>
              </a:rPr>
              <a:t>using private funding</a:t>
            </a:r>
          </a:p>
          <a:p>
            <a:r>
              <a:rPr lang="en-US" altLang="en-US" sz="2400" b="0" u="none"/>
              <a:t>2004 - Ballot measure for $3 Billion bond for stem cells</a:t>
            </a:r>
          </a:p>
        </p:txBody>
      </p:sp>
    </p:spTree>
  </p:cSld>
  <p:clrMapOvr>
    <a:masterClrMapping/>
  </p:clrMapOvr>
  <p:transition>
    <p:checker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05" name="Rectangle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0006" name="Rectangle 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52400" y="152400"/>
            <a:ext cx="7772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4800" u="none"/>
              <a:t>Stem Cell – Definition</a:t>
            </a:r>
          </a:p>
        </p:txBody>
      </p:sp>
      <p:pic>
        <p:nvPicPr>
          <p:cNvPr id="170002" name="Picture 18" descr="Slide8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228600"/>
            <a:ext cx="7772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4400" u="none"/>
              <a:t>Stem Cell – Definition</a:t>
            </a:r>
          </a:p>
        </p:txBody>
      </p:sp>
      <p:graphicFrame>
        <p:nvGraphicFramePr>
          <p:cNvPr id="170008" name="Object 24"/>
          <p:cNvGraphicFramePr>
            <a:graphicFrameLocks noChangeAspect="1"/>
          </p:cNvGraphicFramePr>
          <p:nvPr/>
        </p:nvGraphicFramePr>
        <p:xfrm>
          <a:off x="1447800" y="1371600"/>
          <a:ext cx="61722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0" name="Bitmap Image" r:id="rId5" imgW="1438095" imgH="1038370" progId="Paint.Picture">
                  <p:embed/>
                </p:oleObj>
              </mc:Choice>
              <mc:Fallback>
                <p:oleObj name="Bitmap Image" r:id="rId5" imgW="1438095" imgH="1038370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71600"/>
                        <a:ext cx="61722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1000" y="4267200"/>
            <a:ext cx="853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600" b="0" u="none"/>
              <a:t>A </a:t>
            </a:r>
            <a:r>
              <a:rPr lang="en-US" sz="3600" b="0" u="none">
                <a:solidFill>
                  <a:schemeClr val="tx1"/>
                </a:solidFill>
              </a:rPr>
              <a:t>cell that has the</a:t>
            </a:r>
            <a:r>
              <a:rPr lang="en-US" sz="3600" b="0" u="none"/>
              <a:t> ability to c</a:t>
            </a:r>
            <a:r>
              <a:rPr lang="en-US" sz="3600" b="0" u="none">
                <a:solidFill>
                  <a:schemeClr val="tx1"/>
                </a:solidFill>
              </a:rPr>
              <a:t>ontinuously </a:t>
            </a:r>
            <a:r>
              <a:rPr lang="en-US" sz="3600" b="0" u="none"/>
              <a:t>divide and differentiat</a:t>
            </a:r>
            <a:r>
              <a:rPr lang="en-US" sz="3600" b="0" u="none">
                <a:solidFill>
                  <a:schemeClr val="tx1"/>
                </a:solidFill>
              </a:rPr>
              <a:t>e (dev</a:t>
            </a:r>
            <a:r>
              <a:rPr lang="en-US" sz="3600" b="0" u="none"/>
              <a:t>elop) into various other kind(s) of cells/tissues</a:t>
            </a:r>
            <a:r>
              <a:rPr lang="en-US" sz="3600" b="0" i="0" u="none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blinds dir="vert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0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0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0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5" grpId="0"/>
      <p:bldP spid="17000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8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44" name="Picture 4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86010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 anchor="ctr">
            <a:spAutoFit/>
          </a:bodyPr>
          <a:lstStyle/>
          <a:p>
            <a:pPr algn="ctr" eaLnBrk="0" hangingPunct="0"/>
            <a:r>
              <a:rPr lang="en-US" altLang="en-US" sz="4400" u="none"/>
              <a:t>Stem Cell Characteristics</a:t>
            </a:r>
          </a:p>
        </p:txBody>
      </p:sp>
      <p:pic>
        <p:nvPicPr>
          <p:cNvPr id="163847" name="Picture 7" descr="Coloured scanning electron micrograph of two prostate cancer cells in the final stage of cell divi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0"/>
            <a:ext cx="4038600" cy="2422525"/>
          </a:xfrm>
        </p:spPr>
      </p:pic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538163" y="2438400"/>
            <a:ext cx="80454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75" tIns="39688" rIns="79375" bIns="39688">
            <a:spAutoFit/>
          </a:bodyPr>
          <a:lstStyle/>
          <a:p>
            <a:pPr marL="579438" indent="-579438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3200" b="0" i="0" u="none">
                <a:latin typeface="Arial" charset="0"/>
              </a:rPr>
              <a:t>‘</a:t>
            </a:r>
            <a:r>
              <a:rPr lang="en-US" altLang="en-US" sz="3200" b="0" u="none"/>
              <a:t>Blank cells’ (unspecialized)</a:t>
            </a:r>
          </a:p>
          <a:p>
            <a:pPr marL="579438" indent="-579438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3200" b="0" u="none"/>
              <a:t>Capa</a:t>
            </a:r>
            <a:r>
              <a:rPr lang="en-US" altLang="en-US" sz="3200" b="0" u="none">
                <a:solidFill>
                  <a:schemeClr val="tx1"/>
                </a:solidFill>
              </a:rPr>
              <a:t>ble</a:t>
            </a:r>
            <a:r>
              <a:rPr lang="en-US" altLang="en-US" sz="3200" b="0" u="none"/>
              <a:t> </a:t>
            </a:r>
            <a:r>
              <a:rPr lang="en-US" altLang="en-US" sz="3200" b="0" u="none">
                <a:solidFill>
                  <a:schemeClr val="tx1"/>
                </a:solidFill>
              </a:rPr>
              <a:t>of dividing and</a:t>
            </a:r>
            <a:r>
              <a:rPr lang="en-US" altLang="en-US" sz="3200" b="0" u="none"/>
              <a:t> renewing them</a:t>
            </a:r>
            <a:r>
              <a:rPr lang="en-US" altLang="en-US" sz="3200" b="0" u="none">
                <a:solidFill>
                  <a:schemeClr val="tx1"/>
                </a:solidFill>
              </a:rPr>
              <a:t>selves</a:t>
            </a:r>
            <a:r>
              <a:rPr lang="en-US" altLang="en-US" sz="3200" b="0" u="none"/>
              <a:t> </a:t>
            </a:r>
            <a:r>
              <a:rPr lang="en-US" altLang="en-US" sz="3200" b="0" u="none">
                <a:solidFill>
                  <a:schemeClr val="tx1"/>
                </a:solidFill>
              </a:rPr>
              <a:t>for long periods</a:t>
            </a:r>
            <a:r>
              <a:rPr lang="en-US" altLang="en-US" sz="3200" b="0" u="none"/>
              <a:t> of time (proli</a:t>
            </a:r>
            <a:r>
              <a:rPr lang="en-US" altLang="en-US" sz="3200" b="0" u="none">
                <a:solidFill>
                  <a:schemeClr val="tx1"/>
                </a:solidFill>
              </a:rPr>
              <a:t>feration</a:t>
            </a:r>
            <a:r>
              <a:rPr lang="en-US" altLang="en-US" sz="3200" b="0" u="none"/>
              <a:t> </a:t>
            </a:r>
            <a:r>
              <a:rPr lang="en-US" altLang="en-US" sz="3200" b="0" u="none">
                <a:solidFill>
                  <a:schemeClr val="tx1"/>
                </a:solidFill>
              </a:rPr>
              <a:t>and renewal</a:t>
            </a:r>
            <a:r>
              <a:rPr lang="en-US" altLang="en-US" sz="3200" b="0" u="none"/>
              <a:t>)</a:t>
            </a:r>
          </a:p>
          <a:p>
            <a:pPr marL="579438" indent="-579438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3200" b="0" u="none"/>
              <a:t>Have th</a:t>
            </a:r>
            <a:r>
              <a:rPr lang="en-US" altLang="en-US" sz="3200" b="0" u="none">
                <a:solidFill>
                  <a:schemeClr val="tx1"/>
                </a:solidFill>
              </a:rPr>
              <a:t>e potential to</a:t>
            </a:r>
            <a:r>
              <a:rPr lang="en-US" altLang="en-US" sz="3200" b="0" u="none"/>
              <a:t> </a:t>
            </a:r>
            <a:r>
              <a:rPr lang="en-US" altLang="en-US" sz="3200" b="0" u="none">
                <a:solidFill>
                  <a:schemeClr val="tx1"/>
                </a:solidFill>
              </a:rPr>
              <a:t>gi</a:t>
            </a:r>
            <a:r>
              <a:rPr lang="en-US" altLang="en-US" sz="3200" b="0" u="none"/>
              <a:t>ve rise to specialized </a:t>
            </a:r>
            <a:r>
              <a:rPr lang="en-US" altLang="en-US" sz="3200" b="0" u="none">
                <a:solidFill>
                  <a:schemeClr val="tx1"/>
                </a:solidFill>
              </a:rPr>
              <a:t>cell types</a:t>
            </a:r>
            <a:r>
              <a:rPr lang="en-US" altLang="en-US" sz="3200" b="0" u="none"/>
              <a:t> (differentiation)</a:t>
            </a:r>
          </a:p>
        </p:txBody>
      </p:sp>
    </p:spTree>
  </p:cSld>
  <p:clrMapOvr>
    <a:masterClrMapping/>
  </p:clrMapOvr>
  <p:transition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638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4" descr="Slide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-381000" y="152400"/>
            <a:ext cx="7772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4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Kinds of Stem Cells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457200" y="1185863"/>
            <a:ext cx="76200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Embryonic stem cells </a:t>
            </a:r>
          </a:p>
          <a:p>
            <a:r>
              <a:rPr lang="en-US" sz="2400" b="0" u="none"/>
              <a:t>five to six-day-old </a:t>
            </a:r>
            <a:r>
              <a:rPr lang="en-US" sz="2400" b="0" u="none">
                <a:solidFill>
                  <a:schemeClr val="tx1"/>
                </a:solidFill>
              </a:rPr>
              <a:t>embryo</a:t>
            </a:r>
          </a:p>
          <a:p>
            <a:r>
              <a:rPr lang="en-US" sz="2400" u="none"/>
              <a:t>Tabula rasa </a:t>
            </a:r>
          </a:p>
          <a:p>
            <a:endParaRPr lang="en-US" sz="2400" u="none"/>
          </a:p>
          <a:p>
            <a:r>
              <a:rPr lang="en-US" sz="2400"/>
              <a:t>Embryonic </a:t>
            </a:r>
            <a:r>
              <a:rPr lang="en-US" sz="2400">
                <a:solidFill>
                  <a:schemeClr val="tx1"/>
                </a:solidFill>
              </a:rPr>
              <a:t>germ cells</a:t>
            </a:r>
            <a:r>
              <a:rPr lang="en-US" sz="2400" u="none"/>
              <a:t> </a:t>
            </a:r>
          </a:p>
          <a:p>
            <a:r>
              <a:rPr lang="en-US" sz="2400" u="none"/>
              <a:t>derived </a:t>
            </a:r>
            <a:r>
              <a:rPr lang="en-US" sz="2400" u="none">
                <a:solidFill>
                  <a:schemeClr val="tx1"/>
                </a:solidFill>
              </a:rPr>
              <a:t>from the part of a human</a:t>
            </a:r>
            <a:r>
              <a:rPr lang="en-US" sz="2400" u="none"/>
              <a:t> embryo or fetus </a:t>
            </a:r>
            <a:r>
              <a:rPr lang="en-US" sz="2400" u="none">
                <a:solidFill>
                  <a:schemeClr val="tx1"/>
                </a:solidFill>
              </a:rPr>
              <a:t>that will ultimately produce</a:t>
            </a:r>
            <a:r>
              <a:rPr lang="en-US" sz="2400" u="none"/>
              <a:t> eggs or sperm (</a:t>
            </a:r>
            <a:r>
              <a:rPr lang="en-US" sz="2400" u="none">
                <a:solidFill>
                  <a:schemeClr val="tx1"/>
                </a:solidFill>
              </a:rPr>
              <a:t>gametes). </a:t>
            </a:r>
          </a:p>
          <a:p>
            <a:endParaRPr lang="en-US" sz="2400" u="none">
              <a:solidFill>
                <a:schemeClr val="tx1"/>
              </a:solidFill>
            </a:endParaRPr>
          </a:p>
          <a:p>
            <a:r>
              <a:rPr lang="en-US" sz="2400"/>
              <a:t>Adult </a:t>
            </a:r>
            <a:r>
              <a:rPr lang="en-US" sz="2400">
                <a:solidFill>
                  <a:schemeClr val="tx1"/>
                </a:solidFill>
              </a:rPr>
              <a:t>stem cells</a:t>
            </a:r>
            <a:r>
              <a:rPr lang="en-US" sz="2400" u="none"/>
              <a:t> </a:t>
            </a:r>
          </a:p>
          <a:p>
            <a:r>
              <a:rPr lang="en-US" sz="2400" u="none"/>
              <a:t>undiffere</a:t>
            </a:r>
            <a:r>
              <a:rPr lang="en-US" sz="2400" u="none">
                <a:solidFill>
                  <a:schemeClr val="tx1"/>
                </a:solidFill>
              </a:rPr>
              <a:t>ntiated cells found</a:t>
            </a:r>
            <a:r>
              <a:rPr lang="en-US" sz="2400" u="none"/>
              <a:t> among specialized or </a:t>
            </a:r>
            <a:r>
              <a:rPr lang="en-US" sz="2400" u="none">
                <a:solidFill>
                  <a:schemeClr val="tx1"/>
                </a:solidFill>
              </a:rPr>
              <a:t>differentiated</a:t>
            </a:r>
            <a:r>
              <a:rPr lang="en-US" sz="2400" u="none"/>
              <a:t> cells in a tissue or organ after birth</a:t>
            </a:r>
          </a:p>
          <a:p>
            <a:r>
              <a:rPr lang="en-US" sz="2400" u="none"/>
              <a:t>appear to have a more restricted ability to produce different</a:t>
            </a:r>
            <a:r>
              <a:rPr lang="en-US" sz="2000" u="none"/>
              <a:t> cell types and to self-renew</a:t>
            </a:r>
            <a:r>
              <a:rPr lang="en-US" sz="2000" u="none">
                <a:latin typeface="Arial" charset="0"/>
              </a:rPr>
              <a:t>.</a:t>
            </a:r>
            <a:r>
              <a:rPr lang="en-US" sz="2000" i="0" u="none">
                <a:latin typeface="Arial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drumroll.wav"/>
          </p:stSnd>
        </p:sndAc>
      </p:transition>
    </mc:Choice>
    <mc:Fallback xmlns="">
      <p:transition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Slide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-76200" y="76200"/>
            <a:ext cx="70866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44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Kinds of Stem Cells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381000" y="1185863"/>
            <a:ext cx="8229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Embryonic stem cells </a:t>
            </a:r>
          </a:p>
          <a:p>
            <a:r>
              <a:rPr lang="en-US" sz="2400" b="0" u="none"/>
              <a:t>five to six-day-old </a:t>
            </a:r>
            <a:r>
              <a:rPr lang="en-US" sz="2400" b="0" u="none">
                <a:solidFill>
                  <a:schemeClr val="tx1"/>
                </a:solidFill>
              </a:rPr>
              <a:t>embryo</a:t>
            </a:r>
          </a:p>
          <a:p>
            <a:r>
              <a:rPr lang="en-US" sz="2400" b="0" u="none"/>
              <a:t>Tabula rasa </a:t>
            </a:r>
          </a:p>
          <a:p>
            <a:endParaRPr lang="en-US" sz="2400" b="0" u="none"/>
          </a:p>
          <a:p>
            <a:r>
              <a:rPr lang="en-US" sz="2400"/>
              <a:t>Embryonic </a:t>
            </a:r>
            <a:r>
              <a:rPr lang="en-US" sz="2400">
                <a:solidFill>
                  <a:schemeClr val="tx1"/>
                </a:solidFill>
              </a:rPr>
              <a:t>germ cells</a:t>
            </a:r>
            <a:r>
              <a:rPr lang="en-US" sz="2400" u="none"/>
              <a:t> </a:t>
            </a:r>
          </a:p>
          <a:p>
            <a:r>
              <a:rPr lang="en-US" sz="2400" b="0" u="none"/>
              <a:t>derived from </a:t>
            </a:r>
            <a:r>
              <a:rPr lang="en-US" sz="2400" b="0" u="none">
                <a:solidFill>
                  <a:schemeClr val="tx1"/>
                </a:solidFill>
              </a:rPr>
              <a:t>the part of a human</a:t>
            </a:r>
            <a:r>
              <a:rPr lang="en-US" sz="2400" b="0" u="none"/>
              <a:t> </a:t>
            </a:r>
            <a:r>
              <a:rPr lang="en-US" sz="2400" b="0" u="none">
                <a:solidFill>
                  <a:schemeClr val="tx1"/>
                </a:solidFill>
              </a:rPr>
              <a:t>embr</a:t>
            </a:r>
            <a:r>
              <a:rPr lang="en-US" sz="2400" b="0" u="none"/>
              <a:t>yo or fetus that will </a:t>
            </a:r>
            <a:r>
              <a:rPr lang="en-US" sz="2400" b="0" u="none">
                <a:solidFill>
                  <a:schemeClr val="tx1"/>
                </a:solidFill>
              </a:rPr>
              <a:t>ultimately produce eggs or sperm</a:t>
            </a:r>
            <a:r>
              <a:rPr lang="en-US" sz="2400" b="0" u="none"/>
              <a:t> (gametes). </a:t>
            </a:r>
          </a:p>
          <a:p>
            <a:endParaRPr lang="en-US" sz="2400" b="0" u="none"/>
          </a:p>
          <a:p>
            <a:r>
              <a:rPr lang="en-US" sz="2400"/>
              <a:t>Adult s</a:t>
            </a:r>
            <a:r>
              <a:rPr lang="en-US" sz="2400">
                <a:solidFill>
                  <a:schemeClr val="tx1"/>
                </a:solidFill>
              </a:rPr>
              <a:t>tem cells</a:t>
            </a:r>
            <a:r>
              <a:rPr lang="en-US" sz="2400" b="0" u="none"/>
              <a:t> </a:t>
            </a:r>
          </a:p>
          <a:p>
            <a:r>
              <a:rPr lang="en-US" sz="2400" b="0" u="none"/>
              <a:t>undifferent</a:t>
            </a:r>
            <a:r>
              <a:rPr lang="en-US" sz="2400" b="0" u="none">
                <a:solidFill>
                  <a:schemeClr val="tx1"/>
                </a:solidFill>
              </a:rPr>
              <a:t>iated</a:t>
            </a:r>
            <a:r>
              <a:rPr lang="en-US" sz="2400" b="0" u="none"/>
              <a:t> </a:t>
            </a:r>
            <a:r>
              <a:rPr lang="en-US" sz="2400" b="0" u="none">
                <a:solidFill>
                  <a:schemeClr val="tx1"/>
                </a:solidFill>
              </a:rPr>
              <a:t>cells found among</a:t>
            </a:r>
            <a:r>
              <a:rPr lang="en-US" sz="2400" b="0" u="none"/>
              <a:t> specialized or differentiated </a:t>
            </a:r>
            <a:r>
              <a:rPr lang="en-US" sz="2400" b="0" u="none">
                <a:solidFill>
                  <a:schemeClr val="tx1"/>
                </a:solidFill>
              </a:rPr>
              <a:t>cells in a tissue</a:t>
            </a:r>
            <a:r>
              <a:rPr lang="en-US" sz="2400" b="0" u="none"/>
              <a:t> </a:t>
            </a:r>
            <a:r>
              <a:rPr lang="en-US" sz="2400" b="0" u="none">
                <a:solidFill>
                  <a:schemeClr val="tx1"/>
                </a:solidFill>
              </a:rPr>
              <a:t>or</a:t>
            </a:r>
            <a:r>
              <a:rPr lang="en-US" sz="2400" b="0" u="none"/>
              <a:t> organ after birth</a:t>
            </a:r>
          </a:p>
          <a:p>
            <a:r>
              <a:rPr lang="en-US" sz="2400" b="0" u="none"/>
              <a:t>appear to have a </a:t>
            </a:r>
            <a:r>
              <a:rPr lang="en-US" sz="2400" b="0" u="none">
                <a:solidFill>
                  <a:schemeClr val="tx1"/>
                </a:solidFill>
              </a:rPr>
              <a:t>more restricted</a:t>
            </a:r>
            <a:r>
              <a:rPr lang="en-US" sz="2400" b="0" u="none"/>
              <a:t> ability to produce different cell types and </a:t>
            </a:r>
            <a:r>
              <a:rPr lang="en-US" sz="2400" b="0" u="none">
                <a:solidFill>
                  <a:schemeClr val="tx1"/>
                </a:solidFill>
              </a:rPr>
              <a:t>to self-re</a:t>
            </a:r>
            <a:r>
              <a:rPr lang="en-US" sz="2400" b="0" u="none"/>
              <a:t>new</a:t>
            </a:r>
            <a:r>
              <a:rPr lang="en-US" sz="1800" b="0" u="none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honeycomb/>
        <p:sndAc>
          <p:stSnd>
            <p:snd r:embed="rId2" name="hammer.wav"/>
          </p:stSnd>
        </p:sndAc>
      </p:transition>
    </mc:Choice>
    <mc:Fallback xmlns="">
      <p:transition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2274" name="Picture 2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82275" name="Picture 5" descr="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0"/>
          <a:stretch>
            <a:fillRect/>
          </a:stretch>
        </p:blipFill>
        <p:spPr>
          <a:xfrm>
            <a:off x="990600" y="2362200"/>
            <a:ext cx="7162800" cy="4183063"/>
          </a:xfrm>
          <a:noFill/>
          <a:ln/>
        </p:spPr>
      </p:pic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762000" y="336550"/>
            <a:ext cx="7931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u="none"/>
              <a:t>Pluripotent Stem Cells –</a:t>
            </a:r>
            <a:br>
              <a:rPr lang="en-US" sz="2800" u="none"/>
            </a:br>
            <a:r>
              <a:rPr lang="en-US" sz="2800" u="none"/>
              <a:t>more potential to become any type of cell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litter pattern="hexagon"/>
        <p:sndAc>
          <p:stSnd>
            <p:snd r:embed="rId2" name="coin.wav"/>
          </p:stSnd>
        </p:sndAc>
      </p:transition>
    </mc:Choice>
    <mc:Fallback xmlns="">
      <p:transition>
        <p:fad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1250" name="Picture 2" descr="Slid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81251" name="Picture 5" descr="multipotentstemce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295400"/>
            <a:ext cx="5029200" cy="5562600"/>
          </a:xfrm>
          <a:noFill/>
          <a:ln/>
        </p:spPr>
      </p:pic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0" y="295275"/>
            <a:ext cx="6734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u="none"/>
              <a:t>Multipotent stem cells</a:t>
            </a: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04800" y="1676400"/>
            <a:ext cx="3338513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4400" b="0" u="none"/>
              <a:t>Multipotent stem cells – limited in what the cells can become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</p:bldLst>
  </p:timing>
</p:sld>
</file>

<file path=ppt/theme/theme1.xml><?xml version="1.0" encoding="utf-8"?>
<a:theme xmlns:a="http://schemas.openxmlformats.org/drawingml/2006/main" name="stemcells JP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stemcells JPG</Template>
  <TotalTime>127</TotalTime>
  <Words>599</Words>
  <Application>Microsoft Office PowerPoint</Application>
  <PresentationFormat>On-screen Show (4:3)</PresentationFormat>
  <Paragraphs>100</Paragraphs>
  <Slides>25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stemcells JPG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VIGNESH</dc:creator>
  <cp:lastModifiedBy>VIGNESH</cp:lastModifiedBy>
  <cp:revision>11</cp:revision>
  <dcterms:created xsi:type="dcterms:W3CDTF">2013-02-04T15:18:05Z</dcterms:created>
  <dcterms:modified xsi:type="dcterms:W3CDTF">2013-11-19T10:31:08Z</dcterms:modified>
</cp:coreProperties>
</file>